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67" r:id="rId5"/>
    <p:sldId id="258" r:id="rId6"/>
    <p:sldId id="260" r:id="rId7"/>
    <p:sldId id="264" r:id="rId8"/>
    <p:sldId id="268" r:id="rId9"/>
    <p:sldId id="270" r:id="rId10"/>
    <p:sldId id="273" r:id="rId11"/>
    <p:sldId id="274" r:id="rId12"/>
    <p:sldId id="272" r:id="rId13"/>
    <p:sldId id="263" r:id="rId14"/>
    <p:sldId id="271" r:id="rId15"/>
    <p:sldId id="269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edha Shruthi Harinath" initials="VSH" lastIdx="1" clrIdx="0">
    <p:extLst>
      <p:ext uri="{19B8F6BF-5375-455C-9EA6-DF929625EA0E}">
        <p15:presenceInfo xmlns:p15="http://schemas.microsoft.com/office/powerpoint/2012/main" userId="be23eed383c8656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0C1F"/>
    <a:srgbClr val="903163"/>
    <a:srgbClr val="E1E1E1"/>
    <a:srgbClr val="AA2C71"/>
    <a:srgbClr val="A62C6F"/>
    <a:srgbClr val="F9E7F1"/>
    <a:srgbClr val="852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1B538F6-AC32-4C48-A241-2C319D94E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2BACE3-EC2D-4898-B64D-08C196DE61F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D88D5-0AB9-479B-891B-76FAA2CC9968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7CC0CC-D9A9-4658-833D-7168A941E9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6B70F4-8768-4C94-98DC-BDBE0D5884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20114-DE68-48DB-98CA-3A246173CE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6316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395F94-0189-4A23-9895-35FA752439AB}" type="datetimeFigureOut">
              <a:rPr lang="en-US" smtClean="0"/>
              <a:t>12/30/2025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2E1C88-3939-4832-BAAB-091D6FA96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500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464567" y="3085765"/>
            <a:ext cx="11262866" cy="3304800"/>
          </a:xfrm>
          <a:prstGeom prst="rect">
            <a:avLst/>
          </a:prstGeom>
          <a:gradFill flip="none" rotWithShape="1">
            <a:gsLst>
              <a:gs pos="100000">
                <a:schemeClr val="accent2"/>
              </a:gs>
              <a:gs pos="58000">
                <a:schemeClr val="accent2">
                  <a:lumMod val="75000"/>
                </a:schemeClr>
              </a:gs>
              <a:gs pos="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9226" y="1020431"/>
            <a:ext cx="10993549" cy="1475013"/>
          </a:xfrm>
          <a:effectLst/>
        </p:spPr>
        <p:txBody>
          <a:bodyPr anchor="ctr" anchorCtr="0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7D86AA0-B889-4FC0-8908-A1A591CF11C0}" type="datetime8">
              <a:rPr lang="en-US" noProof="0" smtClean="0"/>
              <a:pPr/>
              <a:t>12/30/2025 3:59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C3056E-1632-4A65-A24F-3F10A1450A6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68848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 bwMode="white">
          <a:xfrm>
            <a:off x="447817" y="5141973"/>
            <a:ext cx="11298200" cy="1274702"/>
          </a:xfrm>
          <a:prstGeom prst="rect">
            <a:avLst/>
          </a:prstGeom>
          <a:gradFill flip="none" rotWithShape="1">
            <a:gsLst>
              <a:gs pos="100000">
                <a:schemeClr val="accent2"/>
              </a:gs>
              <a:gs pos="59000">
                <a:schemeClr val="accent1">
                  <a:lumMod val="95000"/>
                  <a:lumOff val="5000"/>
                </a:schemeClr>
              </a:gs>
              <a:gs pos="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9E538E-6783-48BF-9DAA-8D73DA1DF735}" type="datetime8">
              <a:rPr lang="en-US" noProof="0" smtClean="0"/>
              <a:pPr/>
              <a:t>12/30/2025 3:59 PM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C3056E-1632-4A65-A24F-3F10A1450A6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16972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2CD03-0ACB-4458-BBFE-1F9AEE665C1A}" type="datetime8">
              <a:rPr lang="en-US" noProof="0" smtClean="0"/>
              <a:t>12/30/2025 3:59 PM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3056E-1632-4A65-A24F-3F10A1450A6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9210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C994CB-2BC6-164B-80D4-304B4CB6D8C3}"/>
              </a:ext>
            </a:extLst>
          </p:cNvPr>
          <p:cNvSpPr>
            <a:spLocks noChangeAspect="1"/>
          </p:cNvSpPr>
          <p:nvPr userDrawn="1"/>
        </p:nvSpPr>
        <p:spPr bwMode="white">
          <a:xfrm>
            <a:off x="445982" y="606554"/>
            <a:ext cx="11300036" cy="1258827"/>
          </a:xfrm>
          <a:prstGeom prst="rect">
            <a:avLst/>
          </a:prstGeom>
          <a:gradFill flip="none" rotWithShape="1">
            <a:gsLst>
              <a:gs pos="100000">
                <a:schemeClr val="accent2"/>
              </a:gs>
              <a:gs pos="60000">
                <a:schemeClr val="accent1">
                  <a:lumMod val="95000"/>
                  <a:lumOff val="5000"/>
                </a:schemeClr>
              </a:gs>
              <a:gs pos="0">
                <a:schemeClr val="accent1">
                  <a:lumMod val="4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D11B3-3F18-4FD1-BAEF-D15CC2EE16C2}" type="datetime8">
              <a:rPr lang="en-US" noProof="0" smtClean="0"/>
              <a:t>12/30/2025 3:59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5C3056E-1632-4A65-A24F-3F10A1450A6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5BE0FDB-DB48-E242-8A1F-5B06F79B4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6653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5655714" cy="5244392"/>
          </a:xfrm>
          <a:prstGeom prst="rect">
            <a:avLst/>
          </a:prstGeom>
          <a:gradFill flip="none" rotWithShape="1">
            <a:gsLst>
              <a:gs pos="100000">
                <a:schemeClr val="accent2"/>
              </a:gs>
              <a:gs pos="65000">
                <a:schemeClr val="accent1">
                  <a:lumMod val="95000"/>
                  <a:lumOff val="5000"/>
                </a:schemeClr>
              </a:gs>
              <a:gs pos="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5292" y="773724"/>
            <a:ext cx="5315516" cy="4958862"/>
          </a:xfrm>
        </p:spPr>
        <p:txBody>
          <a:bodyPr anchor="ctr" anchorCtr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773724"/>
            <a:ext cx="5388785" cy="49588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4F6-55F4-45F8-BBB4-727BFFEADAA0}" type="datetime8">
              <a:rPr lang="en-US" noProof="0" smtClean="0"/>
              <a:t>12/30/2025 3:59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5C3056E-1632-4A65-A24F-3F10A1450A6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820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 bwMode="white">
          <a:xfrm>
            <a:off x="447817" y="5141974"/>
            <a:ext cx="11290860" cy="1258827"/>
          </a:xfrm>
          <a:prstGeom prst="rect">
            <a:avLst/>
          </a:prstGeom>
          <a:gradFill flip="none" rotWithShape="1">
            <a:gsLst>
              <a:gs pos="100000">
                <a:srgbClr val="903163"/>
              </a:gs>
              <a:gs pos="60000">
                <a:schemeClr val="accent1">
                  <a:lumMod val="95000"/>
                  <a:lumOff val="5000"/>
                </a:schemeClr>
              </a:gs>
              <a:gs pos="1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B20C59B-4134-42ED-BEFA-FCBF7FC8D035}" type="datetime8">
              <a:rPr lang="en-US" noProof="0" smtClean="0"/>
              <a:pPr/>
              <a:t>12/30/2025 3:59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C3056E-1632-4A65-A24F-3F10A1450A6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9244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 bwMode="white">
          <a:xfrm>
            <a:off x="445982" y="606554"/>
            <a:ext cx="11300036" cy="1258827"/>
          </a:xfrm>
          <a:prstGeom prst="rect">
            <a:avLst/>
          </a:prstGeom>
          <a:gradFill flip="none" rotWithShape="1">
            <a:gsLst>
              <a:gs pos="100000">
                <a:schemeClr val="accent2"/>
              </a:gs>
              <a:gs pos="60000">
                <a:schemeClr val="accent1">
                  <a:lumMod val="95000"/>
                  <a:lumOff val="5000"/>
                </a:schemeClr>
              </a:gs>
              <a:gs pos="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AE2A5-5D3B-4ECC-9A5D-868F6C887DEE}" type="datetime8">
              <a:rPr lang="en-US" noProof="0" smtClean="0"/>
              <a:t>12/30/2025 3:59 PM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3056E-1632-4A65-A24F-3F10A1450A6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36966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 bwMode="white">
          <a:xfrm>
            <a:off x="445982" y="606554"/>
            <a:ext cx="11300036" cy="1258827"/>
          </a:xfrm>
          <a:prstGeom prst="rect">
            <a:avLst/>
          </a:prstGeom>
          <a:gradFill flip="none" rotWithShape="1">
            <a:gsLst>
              <a:gs pos="100000">
                <a:schemeClr val="accent2"/>
              </a:gs>
              <a:gs pos="60000">
                <a:schemeClr val="accent1">
                  <a:lumMod val="95000"/>
                  <a:lumOff val="5000"/>
                </a:schemeClr>
              </a:gs>
              <a:gs pos="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96" y="2023139"/>
            <a:ext cx="3198328" cy="53600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714624"/>
            <a:ext cx="3378403" cy="3194051"/>
          </a:xfrm>
        </p:spPr>
        <p:txBody>
          <a:bodyPr anchor="t"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903163"/>
                </a:solidFill>
              </a:defRPr>
            </a:lvl1pPr>
          </a:lstStyle>
          <a:p>
            <a:fld id="{4551DAFA-20BD-4111-8F90-24432E23573D}" type="datetime8">
              <a:rPr lang="en-US" noProof="0" smtClean="0"/>
              <a:pPr/>
              <a:t>12/30/2025 3:59 PM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rgbClr val="903163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D289ABA-BA71-41AF-AA30-58CB8F426F6C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145430" y="2714624"/>
            <a:ext cx="3378403" cy="3194051"/>
          </a:xfrm>
        </p:spPr>
        <p:txBody>
          <a:bodyPr anchor="t"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903163"/>
                </a:solidFill>
              </a:defRPr>
            </a:lvl1pPr>
          </a:lstStyle>
          <a:p>
            <a:fld id="{C5C3056E-1632-4A65-A24F-3F10A1450A6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06DFC81-3912-4844-B25C-E1D7CBCD80A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400414" y="2714624"/>
            <a:ext cx="3378403" cy="3194051"/>
          </a:xfrm>
        </p:spPr>
        <p:txBody>
          <a:bodyPr anchor="t"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11556C46-FD2A-4916-B30C-DB066CAEA471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8241852" y="2023139"/>
            <a:ext cx="3198328" cy="53600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2328988-0888-4C1A-8F73-17D455B6F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180115" y="2714625"/>
            <a:ext cx="0" cy="319405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81892BA-72AB-4029-BF58-4D6F90C43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62123" y="2714625"/>
            <a:ext cx="0" cy="319405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E232301-6803-418F-8637-ABBAC64416D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496836" y="2023139"/>
            <a:ext cx="3198328" cy="53600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190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 bwMode="white">
          <a:xfrm>
            <a:off x="445982" y="606554"/>
            <a:ext cx="11300036" cy="1258827"/>
          </a:xfrm>
          <a:prstGeom prst="rect">
            <a:avLst/>
          </a:prstGeom>
          <a:gradFill flip="none" rotWithShape="1">
            <a:gsLst>
              <a:gs pos="100000">
                <a:schemeClr val="accent2"/>
              </a:gs>
              <a:gs pos="60000">
                <a:schemeClr val="accent1">
                  <a:lumMod val="95000"/>
                  <a:lumOff val="5000"/>
                </a:schemeClr>
              </a:gs>
              <a:gs pos="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2250892"/>
            <a:ext cx="5393102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707" y="2250892"/>
            <a:ext cx="5393102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903163"/>
                </a:solidFill>
              </a:defRPr>
            </a:lvl1pPr>
          </a:lstStyle>
          <a:p>
            <a:fld id="{4551DAFA-20BD-4111-8F90-24432E23573D}" type="datetime8">
              <a:rPr lang="en-US" noProof="0" smtClean="0"/>
              <a:pPr/>
              <a:t>12/30/2025 3:59 PM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903163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903163"/>
                </a:solidFill>
              </a:defRPr>
            </a:lvl1pPr>
          </a:lstStyle>
          <a:p>
            <a:fld id="{C5C3056E-1632-4A65-A24F-3F10A1450A6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16690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 bwMode="white">
          <a:xfrm>
            <a:off x="440683" y="606554"/>
            <a:ext cx="11300036" cy="1258827"/>
          </a:xfrm>
          <a:prstGeom prst="rect">
            <a:avLst/>
          </a:prstGeom>
          <a:gradFill flip="none" rotWithShape="1">
            <a:gsLst>
              <a:gs pos="100000">
                <a:schemeClr val="accent2"/>
              </a:gs>
              <a:gs pos="60000">
                <a:schemeClr val="accent1">
                  <a:lumMod val="95000"/>
                  <a:lumOff val="5000"/>
                </a:schemeClr>
              </a:gs>
              <a:gs pos="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A1812-3FD3-44A5-B738-8F3425664C1B}" type="datetime8">
              <a:rPr lang="en-US" noProof="0" smtClean="0"/>
              <a:t>12/30/2025 3:59 PM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3056E-1632-4A65-A24F-3F10A1450A6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CEC16FA-81A4-6F41-9FCE-6262A4533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544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903163"/>
                </a:solidFill>
              </a:defRPr>
            </a:lvl1pPr>
          </a:lstStyle>
          <a:p>
            <a:fld id="{E2E361C1-C0E3-47DF-8509-372F2F8B74E4}" type="datetime8">
              <a:rPr lang="en-US" noProof="0" smtClean="0"/>
              <a:pPr/>
              <a:t>12/30/2025 3:59 PM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903163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903163"/>
                </a:solidFill>
              </a:defRPr>
            </a:lvl1pPr>
          </a:lstStyle>
          <a:p>
            <a:fld id="{C5C3056E-1632-4A65-A24F-3F10A1450A6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FBB0525-CFF9-4A39-B5EA-57925399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5869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gradFill flip="none"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path path="circle">
            <a:fillToRect l="50000" t="50000" r="100000" b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E4BA81B-A36E-46D5-918F-749D311F4B4A}" type="datetime8">
              <a:rPr lang="en-US" noProof="0" smtClean="0"/>
              <a:t>12/30/2025 3:59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5C3056E-1632-4A65-A24F-3F10A1450A6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731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73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C0C80-2EC6-4CFA-9CDD-867BBCD7F9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Mow-hawk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9C42F7-2BBD-4C4B-90DA-18C974C421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 style your lawn MowAliciously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B64B9F-B5C9-4B77-9BF4-AD31842DA5DD}"/>
              </a:ext>
            </a:extLst>
          </p:cNvPr>
          <p:cNvSpPr txBox="1"/>
          <p:nvPr/>
        </p:nvSpPr>
        <p:spPr>
          <a:xfrm>
            <a:off x="4300485" y="3958716"/>
            <a:ext cx="3554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Vedhashruthi Harinath – 3302834</a:t>
            </a:r>
          </a:p>
          <a:p>
            <a:r>
              <a:rPr lang="en-US" dirty="0" err="1">
                <a:solidFill>
                  <a:schemeClr val="bg1"/>
                </a:solidFill>
              </a:rPr>
              <a:t>Aadithya</a:t>
            </a:r>
            <a:r>
              <a:rPr lang="en-US" dirty="0">
                <a:solidFill>
                  <a:schemeClr val="bg1"/>
                </a:solidFill>
              </a:rPr>
              <a:t> Ramamurthy   –  3304090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1E3EE477-7F0D-46F4-9DDC-DD80487EE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59" y="1322774"/>
            <a:ext cx="2631967" cy="4679053"/>
          </a:xfrm>
          <a:prstGeom prst="rect">
            <a:avLst/>
          </a:prstGeom>
        </p:spPr>
      </p:pic>
      <p:pic>
        <p:nvPicPr>
          <p:cNvPr id="9" name="Picture 8" descr="A picture containing indoor, green&#10;&#10;Description automatically generated">
            <a:extLst>
              <a:ext uri="{FF2B5EF4-FFF2-40B4-BE49-F238E27FC236}">
                <a16:creationId xmlns:a16="http://schemas.microsoft.com/office/drawing/2014/main" id="{C5D2FC1B-CED1-4F0D-9460-3A8C0BC757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9" r="10676"/>
          <a:stretch/>
        </p:blipFill>
        <p:spPr>
          <a:xfrm>
            <a:off x="8738739" y="1322774"/>
            <a:ext cx="2836002" cy="468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835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title">
            <a:extLst>
              <a:ext uri="{FF2B5EF4-FFF2-40B4-BE49-F238E27FC236}">
                <a16:creationId xmlns:a16="http://schemas.microsoft.com/office/drawing/2014/main" id="{2D951106-A246-4D28-94E0-0BCD20C76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demonstration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9C7532-BFA7-4FE4-94A0-42FD8FC36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1" y="790832"/>
            <a:ext cx="927158" cy="9271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E90F13-66D5-4ACF-BF52-B2B83FC8E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973" y="2667206"/>
            <a:ext cx="5718053" cy="315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282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1-07-07 at 10.26.44 PM">
            <a:hlinkClick r:id="" action="ppaction://media"/>
            <a:extLst>
              <a:ext uri="{FF2B5EF4-FFF2-40B4-BE49-F238E27FC236}">
                <a16:creationId xmlns:a16="http://schemas.microsoft.com/office/drawing/2014/main" id="{8879A9B0-B395-4176-B48C-75392E6246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87247" y="807750"/>
            <a:ext cx="4217504" cy="578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33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FD8FC00-3CE1-4753-9C7C-387DFA406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7"/>
            <a:ext cx="10888912" cy="746217"/>
          </a:xfrm>
        </p:spPr>
        <p:txBody>
          <a:bodyPr/>
          <a:lstStyle/>
          <a:p>
            <a:r>
              <a:rPr lang="en-IN" dirty="0"/>
              <a:t>TIMELINE on Trello board</a:t>
            </a:r>
          </a:p>
        </p:txBody>
      </p:sp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199B6DD-2B59-49F9-B024-EBEF23917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6291" y="1735190"/>
            <a:ext cx="8259417" cy="4872589"/>
          </a:xfrm>
        </p:spPr>
      </p:pic>
    </p:spTree>
    <p:extLst>
      <p:ext uri="{BB962C8B-B14F-4D97-AF65-F5344CB8AC3E}">
        <p14:creationId xmlns:p14="http://schemas.microsoft.com/office/powerpoint/2010/main" val="3142095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title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 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2B3510-4785-4D1D-837B-148C6314A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312" y="2389639"/>
            <a:ext cx="2959376" cy="394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Teacher">
            <a:extLst>
              <a:ext uri="{FF2B5EF4-FFF2-40B4-BE49-F238E27FC236}">
                <a16:creationId xmlns:a16="http://schemas.microsoft.com/office/drawing/2014/main" id="{5614277E-CACC-4F9D-8C27-FB73FCBFB48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3925" y="633056"/>
            <a:ext cx="1152000" cy="1152000"/>
          </a:xfrm>
          <a:prstGeom prst="rect">
            <a:avLst/>
          </a:prstGeom>
        </p:spPr>
      </p:pic>
      <p:sp>
        <p:nvSpPr>
          <p:cNvPr id="2" name="Title 1" descr="title">
            <a:extLst>
              <a:ext uri="{FF2B5EF4-FFF2-40B4-BE49-F238E27FC236}">
                <a16:creationId xmlns:a16="http://schemas.microsoft.com/office/drawing/2014/main" id="{AC93C0E1-1796-41B4-AF64-2A823C4C8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" name="Content Placeholder 2" descr="content">
            <a:extLst>
              <a:ext uri="{FF2B5EF4-FFF2-40B4-BE49-F238E27FC236}">
                <a16:creationId xmlns:a16="http://schemas.microsoft.com/office/drawing/2014/main" id="{D5B13C35-702B-4BCE-824F-AAADB309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Tasks completed</a:t>
            </a:r>
          </a:p>
          <a:p>
            <a:r>
              <a:rPr lang="en-US" dirty="0"/>
              <a:t>Component List</a:t>
            </a:r>
          </a:p>
          <a:p>
            <a:r>
              <a:rPr lang="en-US" dirty="0"/>
              <a:t>Web Interface</a:t>
            </a:r>
          </a:p>
          <a:p>
            <a:r>
              <a:rPr lang="en-US" dirty="0"/>
              <a:t>Video Demonstration</a:t>
            </a:r>
          </a:p>
          <a:p>
            <a:r>
              <a:rPr lang="en-US" dirty="0"/>
              <a:t>Timeline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036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Checklist">
            <a:extLst>
              <a:ext uri="{FF2B5EF4-FFF2-40B4-BE49-F238E27FC236}">
                <a16:creationId xmlns:a16="http://schemas.microsoft.com/office/drawing/2014/main" id="{DEF978AA-586E-4790-8E74-51E8F5CE421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192" y="751856"/>
            <a:ext cx="914400" cy="914400"/>
          </a:xfrm>
          <a:prstGeom prst="rect">
            <a:avLst/>
          </a:prstGeom>
        </p:spPr>
      </p:pic>
      <p:sp>
        <p:nvSpPr>
          <p:cNvPr id="2" name="Title 1" descr="title">
            <a:extLst>
              <a:ext uri="{FF2B5EF4-FFF2-40B4-BE49-F238E27FC236}">
                <a16:creationId xmlns:a16="http://schemas.microsoft.com/office/drawing/2014/main" id="{524E7AA8-036D-4F28-96BA-A52B66A33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COMPLETED</a:t>
            </a:r>
          </a:p>
        </p:txBody>
      </p:sp>
      <p:sp>
        <p:nvSpPr>
          <p:cNvPr id="3" name="Content Placeholder 2" descr="content">
            <a:extLst>
              <a:ext uri="{FF2B5EF4-FFF2-40B4-BE49-F238E27FC236}">
                <a16:creationId xmlns:a16="http://schemas.microsoft.com/office/drawing/2014/main" id="{46EBE25F-EA7E-41D8-8362-014D6953C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and easy to build and use.</a:t>
            </a:r>
          </a:p>
          <a:p>
            <a:r>
              <a:rPr lang="en-IN" sz="1800" dirty="0">
                <a:latin typeface="+mj-lt"/>
                <a:ea typeface="Verdana"/>
                <a:cs typeface="Verdana"/>
                <a:sym typeface="Verdana"/>
              </a:rPr>
              <a:t>Covers the pre-defined Arena.</a:t>
            </a:r>
          </a:p>
          <a:p>
            <a:r>
              <a:rPr lang="en-US" sz="1800" dirty="0"/>
              <a:t>Detects and avoids any obstacles during its operation.</a:t>
            </a:r>
          </a:p>
          <a:p>
            <a:r>
              <a:rPr lang="en-US" dirty="0"/>
              <a:t>Detects the boundary and edges and stays within it .</a:t>
            </a:r>
            <a:endParaRPr lang="en-US" sz="1800" dirty="0"/>
          </a:p>
          <a:p>
            <a:r>
              <a:rPr lang="en-US" sz="1800" dirty="0"/>
              <a:t>Returns to the charging station when battery is low by line following.</a:t>
            </a:r>
          </a:p>
          <a:p>
            <a:r>
              <a:rPr lang="en-US" sz="1800" dirty="0"/>
              <a:t>User-friendly Web interface to operate the mower manually or autonomousl</a:t>
            </a:r>
            <a:r>
              <a:rPr lang="en-US" dirty="0"/>
              <a:t>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083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 descr="title">
            <a:extLst>
              <a:ext uri="{FF2B5EF4-FFF2-40B4-BE49-F238E27FC236}">
                <a16:creationId xmlns:a16="http://schemas.microsoft.com/office/drawing/2014/main" id="{0D28D1EB-ABFB-4DF1-902F-353BC2A0E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707984"/>
          </a:xfrm>
        </p:spPr>
        <p:txBody>
          <a:bodyPr/>
          <a:lstStyle/>
          <a:p>
            <a:r>
              <a:rPr lang="en-US" dirty="0"/>
              <a:t>Looks LIKE SOUNDS Like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00EC9B-79F8-4A58-B6CF-D855783541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4899656"/>
              </p:ext>
            </p:extLst>
          </p:nvPr>
        </p:nvGraphicFramePr>
        <p:xfrm>
          <a:off x="466531" y="719666"/>
          <a:ext cx="11290040" cy="58675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53126">
                  <a:extLst>
                    <a:ext uri="{9D8B030D-6E8A-4147-A177-3AD203B41FA5}">
                      <a16:colId xmlns:a16="http://schemas.microsoft.com/office/drawing/2014/main" val="2307261631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868380139"/>
                    </a:ext>
                  </a:extLst>
                </a:gridCol>
              </a:tblGrid>
              <a:tr h="657465">
                <a:tc>
                  <a:txBody>
                    <a:bodyPr/>
                    <a:lstStyle/>
                    <a:p>
                      <a:r>
                        <a:rPr lang="en-US" sz="2800" b="0" dirty="0"/>
                        <a:t>COMPONENT LIST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0" dirty="0"/>
                        <a:t>Qty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3221031"/>
                  </a:ext>
                </a:extLst>
              </a:tr>
              <a:tr h="504716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>
                          <a:latin typeface="+mn-lt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Arduino Uno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+mn-lt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6300895"/>
                  </a:ext>
                </a:extLst>
              </a:tr>
              <a:tr h="470538">
                <a:tc>
                  <a:txBody>
                    <a:bodyPr/>
                    <a:lstStyle/>
                    <a:p>
                      <a:r>
                        <a:rPr lang="en-US" dirty="0"/>
                        <a:t>V5 Shield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988094"/>
                  </a:ext>
                </a:extLst>
              </a:tr>
              <a:tr h="470538">
                <a:tc>
                  <a:txBody>
                    <a:bodyPr/>
                    <a:lstStyle/>
                    <a:p>
                      <a:r>
                        <a:rPr lang="en-US" dirty="0"/>
                        <a:t>ESP32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5044422"/>
                  </a:ext>
                </a:extLst>
              </a:tr>
              <a:tr h="470538">
                <a:tc>
                  <a:txBody>
                    <a:bodyPr/>
                    <a:lstStyle/>
                    <a:p>
                      <a:r>
                        <a:rPr lang="en-US" dirty="0"/>
                        <a:t>Motor driver L298N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117925"/>
                  </a:ext>
                </a:extLst>
              </a:tr>
              <a:tr h="470538">
                <a:tc>
                  <a:txBody>
                    <a:bodyPr/>
                    <a:lstStyle/>
                    <a:p>
                      <a:r>
                        <a:rPr lang="en-US" dirty="0"/>
                        <a:t>IR sensors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6699365"/>
                  </a:ext>
                </a:extLst>
              </a:tr>
              <a:tr h="470538">
                <a:tc>
                  <a:txBody>
                    <a:bodyPr/>
                    <a:lstStyle/>
                    <a:p>
                      <a:r>
                        <a:rPr lang="en-US" dirty="0"/>
                        <a:t>DC Motors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2806554"/>
                  </a:ext>
                </a:extLst>
              </a:tr>
              <a:tr h="470538">
                <a:tc>
                  <a:txBody>
                    <a:bodyPr/>
                    <a:lstStyle/>
                    <a:p>
                      <a:r>
                        <a:rPr lang="en-US" dirty="0"/>
                        <a:t>Ultrasonic Sensor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2946172"/>
                  </a:ext>
                </a:extLst>
              </a:tr>
              <a:tr h="47053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Plastic Base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6960"/>
                  </a:ext>
                </a:extLst>
              </a:tr>
              <a:tr h="470538">
                <a:tc>
                  <a:txBody>
                    <a:bodyPr/>
                    <a:lstStyle/>
                    <a:p>
                      <a:r>
                        <a:rPr lang="en-US" dirty="0"/>
                        <a:t>Wheels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5167164"/>
                  </a:ext>
                </a:extLst>
              </a:tr>
              <a:tr h="47053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Ingress Protection Cover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1010232"/>
                  </a:ext>
                </a:extLst>
              </a:tr>
              <a:tr h="47053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9942711"/>
                  </a:ext>
                </a:extLst>
              </a:tr>
            </a:tbl>
          </a:graphicData>
        </a:graphic>
      </p:graphicFrame>
      <p:pic>
        <p:nvPicPr>
          <p:cNvPr id="5" name="Graphic 4" descr="Eye">
            <a:extLst>
              <a:ext uri="{FF2B5EF4-FFF2-40B4-BE49-F238E27FC236}">
                <a16:creationId xmlns:a16="http://schemas.microsoft.com/office/drawing/2014/main" id="{CADF07AA-E7FE-4655-B1DD-FAA38D63EA3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6829" y="693108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889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248D5F-E224-44C5-B295-94431FE64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5A11F60-5371-43C9-977F-F120AC7A8C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639873"/>
              </p:ext>
            </p:extLst>
          </p:nvPr>
        </p:nvGraphicFramePr>
        <p:xfrm>
          <a:off x="466531" y="719666"/>
          <a:ext cx="11290040" cy="55406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99983">
                  <a:extLst>
                    <a:ext uri="{9D8B030D-6E8A-4147-A177-3AD203B41FA5}">
                      <a16:colId xmlns:a16="http://schemas.microsoft.com/office/drawing/2014/main" val="2307261631"/>
                    </a:ext>
                  </a:extLst>
                </a:gridCol>
                <a:gridCol w="2090057">
                  <a:extLst>
                    <a:ext uri="{9D8B030D-6E8A-4147-A177-3AD203B41FA5}">
                      <a16:colId xmlns:a16="http://schemas.microsoft.com/office/drawing/2014/main" val="1868380139"/>
                    </a:ext>
                  </a:extLst>
                </a:gridCol>
              </a:tblGrid>
              <a:tr h="674962">
                <a:tc>
                  <a:txBody>
                    <a:bodyPr/>
                    <a:lstStyle/>
                    <a:p>
                      <a:r>
                        <a:rPr lang="en-US" sz="2800" b="0" dirty="0"/>
                        <a:t>COMPONENT LIST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b="0" dirty="0"/>
                        <a:t>Type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3221031"/>
                  </a:ext>
                </a:extLst>
              </a:tr>
              <a:tr h="51814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>
                          <a:latin typeface="+mn-lt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Screws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+mn-lt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6300895"/>
                  </a:ext>
                </a:extLst>
              </a:tr>
              <a:tr h="483061">
                <a:tc>
                  <a:txBody>
                    <a:bodyPr/>
                    <a:lstStyle/>
                    <a:p>
                      <a:r>
                        <a:rPr lang="en-US" dirty="0"/>
                        <a:t>Nuts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988094"/>
                  </a:ext>
                </a:extLst>
              </a:tr>
              <a:tr h="483061">
                <a:tc>
                  <a:txBody>
                    <a:bodyPr/>
                    <a:lstStyle/>
                    <a:p>
                      <a:r>
                        <a:rPr lang="en-US" dirty="0"/>
                        <a:t>Screw Long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117925"/>
                  </a:ext>
                </a:extLst>
              </a:tr>
              <a:tr h="483061">
                <a:tc>
                  <a:txBody>
                    <a:bodyPr/>
                    <a:lstStyle/>
                    <a:p>
                      <a:r>
                        <a:rPr lang="en-US" dirty="0"/>
                        <a:t>Spacer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6699365"/>
                  </a:ext>
                </a:extLst>
              </a:tr>
              <a:tr h="483061">
                <a:tc>
                  <a:txBody>
                    <a:bodyPr/>
                    <a:lstStyle/>
                    <a:p>
                      <a:r>
                        <a:rPr lang="en-US" dirty="0"/>
                        <a:t>Cables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Male-Female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2806554"/>
                  </a:ext>
                </a:extLst>
              </a:tr>
              <a:tr h="483061">
                <a:tc>
                  <a:txBody>
                    <a:bodyPr/>
                    <a:lstStyle/>
                    <a:p>
                      <a:r>
                        <a:rPr lang="en-US" dirty="0"/>
                        <a:t>Cables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Female-Female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2946172"/>
                  </a:ext>
                </a:extLst>
              </a:tr>
              <a:tr h="483061">
                <a:tc>
                  <a:txBody>
                    <a:bodyPr/>
                    <a:lstStyle/>
                    <a:p>
                      <a:r>
                        <a:rPr lang="en-US" dirty="0"/>
                        <a:t>Cables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Male-Male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8521857"/>
                  </a:ext>
                </a:extLst>
              </a:tr>
              <a:tr h="483061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 double AA Batteries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 V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6159603"/>
                  </a:ext>
                </a:extLst>
              </a:tr>
              <a:tr h="483061">
                <a:tc>
                  <a:txBody>
                    <a:bodyPr/>
                    <a:lstStyle/>
                    <a:p>
                      <a:r>
                        <a:rPr lang="en-US" dirty="0"/>
                        <a:t>Power Bank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V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598778"/>
                  </a:ext>
                </a:extLst>
              </a:tr>
              <a:tr h="48306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5522964"/>
                  </a:ext>
                </a:extLst>
              </a:tr>
            </a:tbl>
          </a:graphicData>
        </a:graphic>
      </p:graphicFrame>
      <p:pic>
        <p:nvPicPr>
          <p:cNvPr id="6" name="Graphic 5" descr="Eye">
            <a:extLst>
              <a:ext uri="{FF2B5EF4-FFF2-40B4-BE49-F238E27FC236}">
                <a16:creationId xmlns:a16="http://schemas.microsoft.com/office/drawing/2014/main" id="{8FD8CD79-4157-4E6F-ABC0-F2295817CE5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52976" y="705124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008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AF93E-469C-4A54-B3D5-1DD651FDC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  <a:p>
            <a:r>
              <a:rPr lang="en-US" dirty="0"/>
              <a:t>Login page</a:t>
            </a:r>
          </a:p>
          <a:p>
            <a:r>
              <a:rPr lang="en-US" dirty="0"/>
              <a:t>Power on-off</a:t>
            </a:r>
          </a:p>
          <a:p>
            <a:r>
              <a:rPr lang="en-US" dirty="0"/>
              <a:t>Manual – auto mode</a:t>
            </a:r>
          </a:p>
          <a:p>
            <a:r>
              <a:rPr lang="en-US" dirty="0"/>
              <a:t>Directional Buttons on the manual mode</a:t>
            </a:r>
          </a:p>
          <a:p>
            <a:r>
              <a:rPr lang="en-US" dirty="0"/>
              <a:t>Emergency Stop</a:t>
            </a:r>
          </a:p>
          <a:p>
            <a:r>
              <a:rPr lang="en-US" dirty="0"/>
              <a:t>Scheduling and time log of the operation</a:t>
            </a:r>
          </a:p>
          <a:p>
            <a:r>
              <a:rPr lang="en-US" dirty="0"/>
              <a:t>Battery level indication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BE2DD3-9E4D-442D-8D81-6A5EB346B005}"/>
              </a:ext>
            </a:extLst>
          </p:cNvPr>
          <p:cNvSpPr txBox="1"/>
          <p:nvPr/>
        </p:nvSpPr>
        <p:spPr>
          <a:xfrm>
            <a:off x="949912" y="773724"/>
            <a:ext cx="46163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WEB INTERFACE</a:t>
            </a:r>
            <a:endParaRPr lang="en-IN" sz="28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D82048-BB76-45C2-8297-559DE102C0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58"/>
          <a:stretch/>
        </p:blipFill>
        <p:spPr>
          <a:xfrm>
            <a:off x="7609097" y="641074"/>
            <a:ext cx="2687906" cy="557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597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0B7270-2C01-4E56-8276-C9BE2F93D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 phone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AF3EFC0-033F-4987-B356-5404DDF6E6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3313" y="2071893"/>
            <a:ext cx="2831793" cy="4468061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4241FB-256F-4FAB-99FF-06BC5D766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408" y="2071893"/>
            <a:ext cx="3171825" cy="446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67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87B0AD-9CE8-4D91-8889-7E91A4997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 desktop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3FF513-D641-491C-91C7-6234C143F22B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9" r="7272"/>
          <a:stretch/>
        </p:blipFill>
        <p:spPr bwMode="auto">
          <a:xfrm>
            <a:off x="738075" y="1965255"/>
            <a:ext cx="5068956" cy="4445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8E7710-EB92-46C9-A9BD-F79392E0C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075" y="1965255"/>
            <a:ext cx="4953734" cy="443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8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07580D7-E479-48DA-91A7-6B18FACF4D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8738" y="2052017"/>
            <a:ext cx="8358809" cy="458044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D8BCC52-0DE5-4AA8-A7FF-A5393C0F9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SCHEDULING AND TIME LOG</a:t>
            </a:r>
          </a:p>
        </p:txBody>
      </p:sp>
    </p:spTree>
    <p:extLst>
      <p:ext uri="{BB962C8B-B14F-4D97-AF65-F5344CB8AC3E}">
        <p14:creationId xmlns:p14="http://schemas.microsoft.com/office/powerpoint/2010/main" val="253297473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Custom 11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Custom 2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F529A05C-9967-417B-A795-0EE2DA56A977}" vid="{B371D623-29EC-4410-98F2-D4F69349AE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5732F72-BAE4-4D8F-B5A8-4D4D584BF69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531C3B7-F137-4B62-A714-55F90281BDA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B8FDF75-6DB0-420B-9CE9-4E2094004A9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Looks like, sounds like</Template>
  <TotalTime>556</TotalTime>
  <Words>193</Words>
  <Application>Microsoft Office PowerPoint</Application>
  <PresentationFormat>Widescreen</PresentationFormat>
  <Paragraphs>76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Candara</vt:lpstr>
      <vt:lpstr>Wingdings 2</vt:lpstr>
      <vt:lpstr>Dividend</vt:lpstr>
      <vt:lpstr>THE Mow-hawk</vt:lpstr>
      <vt:lpstr>INDEX</vt:lpstr>
      <vt:lpstr>Tasks COMPLETED</vt:lpstr>
      <vt:lpstr>Looks LIKE SOUNDS Like</vt:lpstr>
      <vt:lpstr>PowerPoint Presentation</vt:lpstr>
      <vt:lpstr>PowerPoint Presentation</vt:lpstr>
      <vt:lpstr>On phone</vt:lpstr>
      <vt:lpstr>On desktop</vt:lpstr>
      <vt:lpstr>SCHEDULING AND TIME LOG</vt:lpstr>
      <vt:lpstr>Video demonstration</vt:lpstr>
      <vt:lpstr>PowerPoint Presentation</vt:lpstr>
      <vt:lpstr>TIMELINE on Trello board</vt:lpstr>
      <vt:lpstr>Thank you 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Mows R Us</dc:title>
  <dc:creator>Vedha Shruthi Harinath</dc:creator>
  <cp:lastModifiedBy>Jia-Ling Chang</cp:lastModifiedBy>
  <cp:revision>26</cp:revision>
  <dcterms:created xsi:type="dcterms:W3CDTF">2021-06-22T09:23:10Z</dcterms:created>
  <dcterms:modified xsi:type="dcterms:W3CDTF">2025-12-30T14:59:17Z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